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53" r:id="rId1"/>
  </p:sldMasterIdLst>
  <p:notesMasterIdLst>
    <p:notesMasterId r:id="rId19"/>
  </p:notesMasterIdLst>
  <p:handoutMasterIdLst>
    <p:handoutMasterId r:id="rId20"/>
  </p:handoutMasterIdLst>
  <p:sldIdLst>
    <p:sldId id="386" r:id="rId2"/>
    <p:sldId id="296" r:id="rId3"/>
    <p:sldId id="374" r:id="rId4"/>
    <p:sldId id="375" r:id="rId5"/>
    <p:sldId id="376" r:id="rId6"/>
    <p:sldId id="377" r:id="rId7"/>
    <p:sldId id="378" r:id="rId8"/>
    <p:sldId id="379" r:id="rId9"/>
    <p:sldId id="380" r:id="rId10"/>
    <p:sldId id="381" r:id="rId11"/>
    <p:sldId id="384" r:id="rId12"/>
    <p:sldId id="385" r:id="rId13"/>
    <p:sldId id="382" r:id="rId14"/>
    <p:sldId id="383" r:id="rId15"/>
    <p:sldId id="324" r:id="rId16"/>
    <p:sldId id="355" r:id="rId17"/>
    <p:sldId id="325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4152" autoAdjust="0"/>
  </p:normalViewPr>
  <p:slideViewPr>
    <p:cSldViewPr snapToGrid="0">
      <p:cViewPr varScale="1">
        <p:scale>
          <a:sx n="74" d="100"/>
          <a:sy n="74" d="100"/>
        </p:scale>
        <p:origin x="104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C63442-A4A0-4A00-8BD2-8EBD686E5551}" type="datetimeFigureOut">
              <a:rPr lang="en-US" smtClean="0"/>
              <a:t>9/2/2020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mtClean="0"/>
              <a:t>praveenraghuvan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FEC21B-194A-4037-9315-113983219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72757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4FEC57-6F76-4D9A-BEBF-4431325DB260}" type="datetimeFigureOut">
              <a:rPr lang="en-US" smtClean="0"/>
              <a:t>9/2/2020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mtClean="0"/>
              <a:t>praveenraghuvan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849CEA-452E-49F3-92ED-210B64DD3C6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802208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49CEA-452E-49F3-92ED-210B64DD3C6C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81460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AI involves a computer executing a task a human could do.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Machine learning involves the computer learning from its experience and making decisions based on the information. 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49CEA-452E-49F3-92ED-210B64DD3C6C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56931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49CEA-452E-49F3-92ED-210B64DD3C6C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67289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49CEA-452E-49F3-92ED-210B64DD3C6C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85789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49CEA-452E-49F3-92ED-210B64DD3C6C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46586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6B8A91-DA64-426F-9E21-0F7D7CECC045}" type="datetime1">
              <a:rPr lang="en-US" smtClean="0"/>
              <a:t>9/2/2020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@praveenraghuvan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20929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53B6A-4535-4BC1-AF3D-9DD01A55606C}" type="datetime1">
              <a:rPr lang="en-US" smtClean="0"/>
              <a:t>9/2/2020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@praveenraghuvan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93953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9EC81-8642-4F01-A371-DA49D9E5D1E7}" type="datetime1">
              <a:rPr lang="en-US" smtClean="0"/>
              <a:t>9/2/2020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@praveenraghuvan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75802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260D3-9F65-4A94-BD2E-A5F55E104B63}" type="datetime1">
              <a:rPr lang="en-US" smtClean="0"/>
              <a:t>9/2/2020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@praveenraghuvan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1847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DCC7C-8F36-45EE-8CC7-4FB15F780B1A}" type="datetime1">
              <a:rPr lang="en-US" smtClean="0"/>
              <a:t>9/2/2020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@praveenraghuvan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64533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59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870BB-AB22-45DB-A5E3-40831FDCA881}" type="datetime1">
              <a:rPr lang="en-US" smtClean="0"/>
              <a:t>9/2/2020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@praveenraghuvan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48749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28676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5D81A3-9B49-4CBF-8046-35575E9ADEC6}" type="datetime1">
              <a:rPr lang="en-US" smtClean="0"/>
              <a:t>9/2/2020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@praveenraghuvan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6286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77633-6511-47FF-B77B-961FB1F57D1B}" type="datetime1">
              <a:rPr lang="en-US" smtClean="0"/>
              <a:t>9/2/2020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@praveenraghuvan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3577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097FF-9E08-4990-BD50-4CB8E2B6571F}" type="datetime1">
              <a:rPr lang="en-US" smtClean="0"/>
              <a:t>9/2/2020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@praveenraghuvan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57238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1978ABA2-110A-470D-9C62-49C8ED1C6018}" type="datetime1">
              <a:rPr lang="en-US" smtClean="0"/>
              <a:t>9/2/2020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@praveenraghuvan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04013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FEE4EC-324D-4FD0-AB82-0C703A75CCA1}" type="datetime1">
              <a:rPr lang="en-US" smtClean="0"/>
              <a:t>9/2/2020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@praveenraghuvan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08645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2D6D092B-EBD5-422C-890F-CCC020C5E350}" type="datetime1">
              <a:rPr lang="en-US" smtClean="0"/>
              <a:t>9/2/2020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@praveenraghuvan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512453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4" r:id="rId1"/>
    <p:sldLayoutId id="2147483755" r:id="rId2"/>
    <p:sldLayoutId id="2147483756" r:id="rId3"/>
    <p:sldLayoutId id="2147483757" r:id="rId4"/>
    <p:sldLayoutId id="2147483758" r:id="rId5"/>
    <p:sldLayoutId id="2147483759" r:id="rId6"/>
    <p:sldLayoutId id="2147483760" r:id="rId7"/>
    <p:sldLayoutId id="2147483761" r:id="rId8"/>
    <p:sldLayoutId id="2147483762" r:id="rId9"/>
    <p:sldLayoutId id="2147483763" r:id="rId10"/>
    <p:sldLayoutId id="2147483764" r:id="rId11"/>
  </p:sldLayoutIdLst>
  <p:hf sldNum="0"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NUL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i.pinimg.com/originals/0a/76/eb/0a76eb3c95c249cdff9449af08ac4efc.png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dotnet.microsoft.com/apps/machinelearning-ai/ml-dotnet/customers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raveenraghuvanshi/tech-sessions/tree/master/04092020-ServerlessDays-ANZ-2020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hyperlink" Target="https://docs.microsoft.com/en-us/azure/azure-functions/functions-develop-vs" TargetMode="External"/><Relationship Id="rId7" Type="http://schemas.openxmlformats.org/officeDocument/2006/relationships/hyperlink" Target="https://docs.microsoft.com/en-us/dotnet/machine-learning/tutorials/object-detection-onnx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cs.microsoft.com/en-us/samples/dotnet/machinelearning-samples/mlnet-image-classification-transfer-learning/" TargetMode="External"/><Relationship Id="rId5" Type="http://schemas.openxmlformats.org/officeDocument/2006/relationships/hyperlink" Target="https://docs.microsoft.com/en-us/dotnet/machine-learning/tutorials/image-classification" TargetMode="External"/><Relationship Id="rId4" Type="http://schemas.openxmlformats.org/officeDocument/2006/relationships/hyperlink" Target="https://blog.rasmustc.com/multipart-data-with-azure-functions-httptriggers/" TargetMode="Externa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hyperlink" Target="https://in.linkedin.com/in/praveenraghuvanshi" TargetMode="External"/><Relationship Id="rId7" Type="http://schemas.openxmlformats.org/officeDocument/2006/relationships/hyperlink" Target="https://t.me/joinchat/IifUJQ_PuYT757Turx-nLg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1.png"/><Relationship Id="rId11" Type="http://schemas.openxmlformats.org/officeDocument/2006/relationships/image" Target="../media/image9.png"/><Relationship Id="rId5" Type="http://schemas.openxmlformats.org/officeDocument/2006/relationships/image" Target="../media/image20.png"/><Relationship Id="rId10" Type="http://schemas.openxmlformats.org/officeDocument/2006/relationships/image" Target="../media/image24.png"/><Relationship Id="rId4" Type="http://schemas.openxmlformats.org/officeDocument/2006/relationships/hyperlink" Target="https://github.com/praveenraghuvanshi1512" TargetMode="External"/><Relationship Id="rId9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quantdare.com/what-is-the-difference-between-deep-learning-and-machine-learning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quantdare.com/what-is-the-difference-between-deep-learning-and-machine-learning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danielhkim.net/2020/02/27/serverless-cloud-computing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drawing of a cartoon character&#10;&#10;Description automatically generated">
            <a:extLst>
              <a:ext uri="{FF2B5EF4-FFF2-40B4-BE49-F238E27FC236}">
                <a16:creationId xmlns:a16="http://schemas.microsoft.com/office/drawing/2014/main" id="{E7B896EE-492C-4081-B22E-072DD51433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162" r="9090" b="18817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31E49F-CC8F-44F4-8A56-ADC507147A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5309" y="1465148"/>
            <a:ext cx="4547238" cy="1829947"/>
          </a:xfrm>
        </p:spPr>
        <p:txBody>
          <a:bodyPr anchor="b">
            <a:normAutofit/>
          </a:bodyPr>
          <a:lstStyle/>
          <a:p>
            <a:pPr algn="l"/>
            <a:r>
              <a:rPr lang="en-US" sz="3600" dirty="0" err="1"/>
              <a:t>Serverless</a:t>
            </a:r>
            <a:r>
              <a:rPr lang="en-US" sz="3600" dirty="0"/>
              <a:t> Deep Neural Network with Azure Functions and </a:t>
            </a:r>
            <a:r>
              <a:rPr lang="en-US" sz="3600" dirty="0" err="1" smtClean="0"/>
              <a:t>ML.Net</a:t>
            </a:r>
            <a:endParaRPr lang="en-AU" sz="4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28BA85-9FEB-4544-AD4A-4FFFB6722F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5309" y="3563566"/>
            <a:ext cx="4504567" cy="1208141"/>
          </a:xfrm>
        </p:spPr>
        <p:txBody>
          <a:bodyPr>
            <a:normAutofit/>
          </a:bodyPr>
          <a:lstStyle/>
          <a:p>
            <a:pPr algn="l"/>
            <a:endParaRPr lang="en-AU" sz="2000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6B91581A-E180-4457-BF15-E7D6703A7B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7980" y="381778"/>
            <a:ext cx="4772025" cy="5334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DF3B920-6FB5-42D6-8F62-9BACD1B4D00A}"/>
              </a:ext>
            </a:extLst>
          </p:cNvPr>
          <p:cNvSpPr txBox="1"/>
          <p:nvPr/>
        </p:nvSpPr>
        <p:spPr>
          <a:xfrm>
            <a:off x="4040154" y="91517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b="1" i="1" dirty="0"/>
              <a:t>ANZ 2020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519D8A0-EF2C-4105-8A40-5E03E2EDC892}"/>
              </a:ext>
            </a:extLst>
          </p:cNvPr>
          <p:cNvSpPr txBox="1"/>
          <p:nvPr/>
        </p:nvSpPr>
        <p:spPr>
          <a:xfrm>
            <a:off x="1475255" y="5655582"/>
            <a:ext cx="18741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u="sng" dirty="0"/>
              <a:t>Thanks to our sponsors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56BF113-D411-4C9B-B17B-0D61233E095C}"/>
              </a:ext>
            </a:extLst>
          </p:cNvPr>
          <p:cNvCxnSpPr/>
          <p:nvPr/>
        </p:nvCxnSpPr>
        <p:spPr>
          <a:xfrm>
            <a:off x="477980" y="3429000"/>
            <a:ext cx="395406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4D8F622-76B9-4CA7-B977-2DD9ACF0DC30}"/>
              </a:ext>
            </a:extLst>
          </p:cNvPr>
          <p:cNvCxnSpPr>
            <a:cxnSpLocks/>
          </p:cNvCxnSpPr>
          <p:nvPr/>
        </p:nvCxnSpPr>
        <p:spPr>
          <a:xfrm>
            <a:off x="435309" y="5624805"/>
            <a:ext cx="395406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 descr="A picture containing drawing&#10;&#10;Description automatically generated">
            <a:extLst>
              <a:ext uri="{FF2B5EF4-FFF2-40B4-BE49-F238E27FC236}">
                <a16:creationId xmlns:a16="http://schemas.microsoft.com/office/drawing/2014/main" id="{64BF5ABB-4FCD-471B-A73B-9DBB0F30D7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1414" y="5910357"/>
            <a:ext cx="1452409" cy="767166"/>
          </a:xfrm>
          <a:prstGeom prst="rect">
            <a:avLst/>
          </a:prstGeom>
        </p:spPr>
      </p:pic>
      <p:pic>
        <p:nvPicPr>
          <p:cNvPr id="29" name="Picture 28" descr="A picture containing drawing&#10;&#10;Description automatically generated">
            <a:extLst>
              <a:ext uri="{FF2B5EF4-FFF2-40B4-BE49-F238E27FC236}">
                <a16:creationId xmlns:a16="http://schemas.microsoft.com/office/drawing/2014/main" id="{E8F49F12-EF6B-4104-B834-A6B0684CA6B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9265" y="6111659"/>
            <a:ext cx="1125588" cy="364563"/>
          </a:xfrm>
          <a:prstGeom prst="rect">
            <a:avLst/>
          </a:prstGeom>
        </p:spPr>
      </p:pic>
      <p:pic>
        <p:nvPicPr>
          <p:cNvPr id="5" name="Picture 4" descr="A picture containing drawing, light&#10;&#10;Description automatically generated">
            <a:extLst>
              <a:ext uri="{FF2B5EF4-FFF2-40B4-BE49-F238E27FC236}">
                <a16:creationId xmlns:a16="http://schemas.microsoft.com/office/drawing/2014/main" id="{6B8767EC-F9D1-4B17-9B1A-B357F46DED4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954" y="6174776"/>
            <a:ext cx="504018" cy="301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839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Classification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63" y="2287243"/>
            <a:ext cx="10076392" cy="3146383"/>
          </a:xfrm>
        </p:spPr>
      </p:pic>
      <p:sp>
        <p:nvSpPr>
          <p:cNvPr id="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769172" y="6395131"/>
            <a:ext cx="2714615" cy="365125"/>
          </a:xfrm>
        </p:spPr>
        <p:txBody>
          <a:bodyPr/>
          <a:lstStyle/>
          <a:p>
            <a:r>
              <a:rPr lang="en-US" sz="2000" dirty="0" smtClean="0"/>
              <a:t>@</a:t>
            </a:r>
            <a:r>
              <a:rPr lang="en-US" sz="2000" dirty="0" err="1" smtClean="0"/>
              <a:t>praveenraghuvan</a:t>
            </a:r>
            <a:endParaRPr lang="en-US" sz="20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5283" y="21762"/>
            <a:ext cx="3204085" cy="692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092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Transfer Learning – </a:t>
            </a:r>
            <a:r>
              <a:rPr lang="en-US" dirty="0" err="1" smtClean="0"/>
              <a:t>MobileNet</a:t>
            </a:r>
            <a:r>
              <a:rPr lang="en-US" dirty="0" smtClean="0"/>
              <a:t> V2</a:t>
            </a:r>
            <a:endParaRPr lang="en-US" dirty="0"/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769172" y="6395131"/>
            <a:ext cx="2714615" cy="365125"/>
          </a:xfrm>
        </p:spPr>
        <p:txBody>
          <a:bodyPr/>
          <a:lstStyle/>
          <a:p>
            <a:r>
              <a:rPr lang="en-US" sz="2000" dirty="0" smtClean="0"/>
              <a:t>@</a:t>
            </a:r>
            <a:r>
              <a:rPr lang="en-US" sz="2000" dirty="0" err="1" smtClean="0"/>
              <a:t>praveenraghuvan</a:t>
            </a:r>
            <a:endParaRPr lang="en-US" sz="20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8021" y="1846263"/>
            <a:ext cx="5796283" cy="4022725"/>
          </a:xfrm>
        </p:spPr>
      </p:pic>
      <p:sp>
        <p:nvSpPr>
          <p:cNvPr id="10" name="Rectangle 9"/>
          <p:cNvSpPr/>
          <p:nvPr/>
        </p:nvSpPr>
        <p:spPr>
          <a:xfrm>
            <a:off x="1709335" y="5872885"/>
            <a:ext cx="859844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source: </a:t>
            </a: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i.pinimg.com/originals/0a/76/eb/0a76eb3c95c249cdff9449af08ac4efc.png</a:t>
            </a:r>
            <a:endParaRPr lang="en-US" dirty="0" smtClean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55283" y="21762"/>
            <a:ext cx="3204085" cy="692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129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Cloud Architecture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2659431"/>
            <a:ext cx="10058400" cy="2622106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@praveenraghuvan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5283" y="21762"/>
            <a:ext cx="3204085" cy="692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513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1047404"/>
            <a:ext cx="6492240" cy="5257800"/>
          </a:xfrm>
        </p:spPr>
        <p:txBody>
          <a:bodyPr>
            <a:normAutofit/>
          </a:bodyPr>
          <a:lstStyle/>
          <a:p>
            <a:pPr marL="944118" lvl="1" indent="-742950">
              <a:lnSpc>
                <a:spcPct val="100000"/>
              </a:lnSpc>
              <a:buFont typeface="+mj-lt"/>
              <a:buAutoNum type="arabicPeriod"/>
            </a:pPr>
            <a:r>
              <a:rPr lang="en-US" sz="3200" dirty="0" smtClean="0"/>
              <a:t>Create a Azure Function App</a:t>
            </a:r>
          </a:p>
          <a:p>
            <a:pPr marL="944118" lvl="1" indent="-742950">
              <a:lnSpc>
                <a:spcPct val="100000"/>
              </a:lnSpc>
              <a:buFont typeface="+mj-lt"/>
              <a:buAutoNum type="arabicPeriod"/>
            </a:pPr>
            <a:r>
              <a:rPr lang="en-US" sz="3200" dirty="0" smtClean="0"/>
              <a:t>Save MobileNetV2 model to Azure Storage Blob</a:t>
            </a:r>
          </a:p>
          <a:p>
            <a:pPr marL="944118" lvl="1" indent="-742950">
              <a:lnSpc>
                <a:spcPct val="100000"/>
              </a:lnSpc>
              <a:buFont typeface="+mj-lt"/>
              <a:buAutoNum type="arabicPeriod"/>
            </a:pPr>
            <a:r>
              <a:rPr lang="en-US" sz="3200" dirty="0" smtClean="0"/>
              <a:t>Create </a:t>
            </a:r>
            <a:r>
              <a:rPr lang="en-US" sz="3200" dirty="0" err="1" smtClean="0"/>
              <a:t>ClassifyImage</a:t>
            </a:r>
            <a:r>
              <a:rPr lang="en-US" sz="3200" dirty="0" smtClean="0"/>
              <a:t> API </a:t>
            </a:r>
          </a:p>
          <a:p>
            <a:pPr marL="944118" lvl="1" indent="-742950">
              <a:lnSpc>
                <a:spcPct val="100000"/>
              </a:lnSpc>
              <a:buFont typeface="+mj-lt"/>
              <a:buAutoNum type="arabicPeriod"/>
            </a:pPr>
            <a:r>
              <a:rPr lang="en-US" sz="3200" dirty="0" smtClean="0"/>
              <a:t>Load </a:t>
            </a:r>
            <a:r>
              <a:rPr lang="en-US" sz="3200" dirty="0"/>
              <a:t>model in Azure Function</a:t>
            </a:r>
          </a:p>
          <a:p>
            <a:pPr marL="944118" lvl="1" indent="-742950">
              <a:lnSpc>
                <a:spcPct val="100000"/>
              </a:lnSpc>
              <a:buFont typeface="+mj-lt"/>
              <a:buAutoNum type="arabicPeriod"/>
            </a:pPr>
            <a:r>
              <a:rPr lang="en-US" sz="3200" dirty="0" smtClean="0"/>
              <a:t>Make Prediction</a:t>
            </a:r>
          </a:p>
          <a:p>
            <a:pPr marL="944118" lvl="1" indent="-742950">
              <a:lnSpc>
                <a:spcPct val="100000"/>
              </a:lnSpc>
              <a:buFont typeface="+mj-lt"/>
              <a:buAutoNum type="arabicPeriod"/>
            </a:pPr>
            <a:r>
              <a:rPr lang="en-US" sz="3200" dirty="0" smtClean="0"/>
              <a:t>Test through Postman – Locally</a:t>
            </a:r>
          </a:p>
          <a:p>
            <a:pPr marL="944118" lvl="1" indent="-742950">
              <a:lnSpc>
                <a:spcPct val="100000"/>
              </a:lnSpc>
              <a:buFont typeface="+mj-lt"/>
              <a:buAutoNum type="arabicPeriod"/>
            </a:pPr>
            <a:r>
              <a:rPr lang="en-US" sz="3200" dirty="0" smtClean="0"/>
              <a:t>Deploy to Azure Functions on Cloud.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788236" y="6492875"/>
            <a:ext cx="2403764" cy="365125"/>
          </a:xfrm>
        </p:spPr>
        <p:txBody>
          <a:bodyPr/>
          <a:lstStyle/>
          <a:p>
            <a:r>
              <a:rPr lang="en-US" sz="1800" dirty="0" smtClean="0"/>
              <a:t>@</a:t>
            </a:r>
            <a:r>
              <a:rPr lang="en-US" sz="1800" dirty="0" err="1" smtClean="0"/>
              <a:t>praveenraghuvan</a:t>
            </a:r>
            <a:endParaRPr lang="en-US" sz="1800" dirty="0"/>
          </a:p>
        </p:txBody>
      </p:sp>
      <p:sp>
        <p:nvSpPr>
          <p:cNvPr id="7" name="Rectangle 6"/>
          <p:cNvSpPr/>
          <p:nvPr/>
        </p:nvSpPr>
        <p:spPr>
          <a:xfrm>
            <a:off x="436243" y="2468572"/>
            <a:ext cx="2988319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8800" b="1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Demo</a:t>
            </a:r>
            <a:endParaRPr lang="en-US" sz="8800" b="1" cap="none" spc="0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effectLst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5283" y="21762"/>
            <a:ext cx="3204085" cy="692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629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Customer Success Stories – </a:t>
            </a:r>
            <a:r>
              <a:rPr lang="en-US" dirty="0" err="1" smtClean="0"/>
              <a:t>ML.Net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1927" y="1832411"/>
            <a:ext cx="7759636" cy="403718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976665" y="5928577"/>
            <a:ext cx="76301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https://dotnet.microsoft.com/apps/machinelearning-ai/ml-dotnet/customers</a:t>
            </a:r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434437" y="6422839"/>
            <a:ext cx="2714615" cy="365125"/>
          </a:xfrm>
        </p:spPr>
        <p:txBody>
          <a:bodyPr/>
          <a:lstStyle/>
          <a:p>
            <a:r>
              <a:rPr lang="en-US" sz="2000" dirty="0" smtClean="0"/>
              <a:t>@</a:t>
            </a:r>
            <a:r>
              <a:rPr lang="en-US" sz="2000" dirty="0" err="1" smtClean="0"/>
              <a:t>praveenraghuvan</a:t>
            </a:r>
            <a:endParaRPr lang="en-US" sz="20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55283" y="21762"/>
            <a:ext cx="3204085" cy="692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80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2807854"/>
            <a:ext cx="10295710" cy="1283855"/>
          </a:xfrm>
        </p:spPr>
        <p:txBody>
          <a:bodyPr>
            <a:normAutofit/>
          </a:bodyPr>
          <a:lstStyle/>
          <a:p>
            <a:pPr marL="201168" lvl="1" indent="0" fontAlgn="base">
              <a:lnSpc>
                <a:spcPct val="120000"/>
              </a:lnSpc>
              <a:buNone/>
            </a:pPr>
            <a:r>
              <a:rPr lang="en-US" sz="2800" dirty="0" err="1" smtClean="0"/>
              <a:t>Github</a:t>
            </a:r>
            <a:r>
              <a:rPr lang="en-US" sz="2800" dirty="0"/>
              <a:t>: </a:t>
            </a:r>
            <a:r>
              <a:rPr lang="en-US" sz="2800" dirty="0">
                <a:hlinkClick r:id="rId3"/>
              </a:rPr>
              <a:t>https://</a:t>
            </a:r>
            <a:r>
              <a:rPr lang="en-US" sz="2800" dirty="0" smtClean="0">
                <a:hlinkClick r:id="rId3"/>
              </a:rPr>
              <a:t>github.com/praveenraghuvanshi/tech-sessions/tree/master/04092020-ServerlessDays-ANZ-2020</a:t>
            </a:r>
            <a:endParaRPr lang="en-US" sz="2800" dirty="0" smtClean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769172" y="6395130"/>
            <a:ext cx="2714615" cy="365125"/>
          </a:xfrm>
        </p:spPr>
        <p:txBody>
          <a:bodyPr/>
          <a:lstStyle/>
          <a:p>
            <a:r>
              <a:rPr lang="en-US" sz="2000" dirty="0" smtClean="0"/>
              <a:t>@</a:t>
            </a:r>
            <a:r>
              <a:rPr lang="en-US" sz="2000" dirty="0" err="1" smtClean="0"/>
              <a:t>praveenraghuvan</a:t>
            </a:r>
            <a:endParaRPr lang="en-US" sz="2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55283" y="21762"/>
            <a:ext cx="3204085" cy="692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265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6444" y="2254596"/>
            <a:ext cx="11094719" cy="4674326"/>
          </a:xfrm>
        </p:spPr>
        <p:txBody>
          <a:bodyPr>
            <a:normAutofit fontScale="32500" lnSpcReduction="20000"/>
          </a:bodyPr>
          <a:lstStyle/>
          <a:p>
            <a:pPr lvl="1" fontAlgn="base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8000" dirty="0" smtClean="0">
                <a:hlinkClick r:id="rId3"/>
              </a:rPr>
              <a:t>https</a:t>
            </a:r>
            <a:r>
              <a:rPr lang="en-US" sz="8000" dirty="0">
                <a:hlinkClick r:id="rId3"/>
              </a:rPr>
              <a:t>://</a:t>
            </a:r>
            <a:r>
              <a:rPr lang="en-US" sz="8000" dirty="0" smtClean="0">
                <a:hlinkClick r:id="rId3"/>
              </a:rPr>
              <a:t>docs.microsoft.com/en-us/azure/azure-functions/functions-develop-vs</a:t>
            </a:r>
            <a:endParaRPr lang="en-US" sz="8000" dirty="0"/>
          </a:p>
          <a:p>
            <a:pPr lvl="1" fontAlgn="base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8000" dirty="0" smtClean="0">
                <a:hlinkClick r:id="rId4"/>
              </a:rPr>
              <a:t>https</a:t>
            </a:r>
            <a:r>
              <a:rPr lang="en-US" sz="8000" dirty="0">
                <a:hlinkClick r:id="rId4"/>
              </a:rPr>
              <a:t>://blog.rasmustc.com/multipart-data-with-azure-functions-httptriggers</a:t>
            </a:r>
            <a:r>
              <a:rPr lang="en-US" sz="8000" dirty="0" smtClean="0">
                <a:hlinkClick r:id="rId4"/>
              </a:rPr>
              <a:t>/</a:t>
            </a:r>
            <a:endParaRPr lang="en-US" sz="8000" dirty="0" smtClean="0"/>
          </a:p>
          <a:p>
            <a:pPr lvl="1" fontAlgn="base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8000" dirty="0">
                <a:hlinkClick r:id="rId5"/>
              </a:rPr>
              <a:t>https://</a:t>
            </a:r>
            <a:r>
              <a:rPr lang="en-US" sz="8000" dirty="0" smtClean="0">
                <a:hlinkClick r:id="rId5"/>
              </a:rPr>
              <a:t>docs.microsoft.com/en-us/dotnet/machine-learning/tutorials/image-classification</a:t>
            </a:r>
            <a:endParaRPr lang="en-US" sz="8000" dirty="0" smtClean="0"/>
          </a:p>
          <a:p>
            <a:pPr lvl="1" fontAlgn="base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8000" dirty="0">
                <a:hlinkClick r:id="rId6"/>
              </a:rPr>
              <a:t>https://docs.microsoft.com/en-us/samples/dotnet/machinelearning-samples/mlnet-image-classification-transfer-learning</a:t>
            </a:r>
            <a:r>
              <a:rPr lang="en-US" sz="8000" dirty="0" smtClean="0">
                <a:hlinkClick r:id="rId6"/>
              </a:rPr>
              <a:t>/</a:t>
            </a:r>
            <a:endParaRPr lang="en-US" sz="8000" dirty="0" smtClean="0"/>
          </a:p>
          <a:p>
            <a:pPr lvl="1" fontAlgn="base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8000" dirty="0">
                <a:hlinkClick r:id="rId7"/>
              </a:rPr>
              <a:t>https://docs.microsoft.com/en-us/dotnet/machine-learning/tutorials/object-detection-onnx</a:t>
            </a:r>
            <a:endParaRPr lang="en-US" sz="8000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769172" y="6404367"/>
            <a:ext cx="2714615" cy="365125"/>
          </a:xfrm>
        </p:spPr>
        <p:txBody>
          <a:bodyPr/>
          <a:lstStyle/>
          <a:p>
            <a:r>
              <a:rPr lang="en-US" sz="2000" dirty="0" smtClean="0"/>
              <a:t>@</a:t>
            </a:r>
            <a:r>
              <a:rPr lang="en-US" sz="2000" dirty="0" err="1" smtClean="0"/>
              <a:t>praveenraghuvan</a:t>
            </a:r>
            <a:endParaRPr lang="en-US" sz="2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55283" y="21762"/>
            <a:ext cx="3204085" cy="692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802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2325" y="3092927"/>
            <a:ext cx="2542068" cy="67006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Thank you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Q &amp; 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24566" y="468085"/>
            <a:ext cx="6654074" cy="4855029"/>
          </a:xfrm>
        </p:spPr>
        <p:txBody>
          <a:bodyPr>
            <a:normAutofit fontScale="32500" lnSpcReduction="20000"/>
          </a:bodyPr>
          <a:lstStyle/>
          <a:p>
            <a:pPr marL="0" indent="0">
              <a:lnSpc>
                <a:spcPct val="320000"/>
              </a:lnSpc>
              <a:buNone/>
            </a:pPr>
            <a:r>
              <a:rPr lang="en-US" sz="8000" dirty="0" smtClean="0">
                <a:hlinkClick r:id="rId3"/>
              </a:rPr>
              <a:t>https</a:t>
            </a:r>
            <a:r>
              <a:rPr lang="en-US" sz="8000" dirty="0">
                <a:hlinkClick r:id="rId3"/>
              </a:rPr>
              <a:t>://</a:t>
            </a:r>
            <a:r>
              <a:rPr lang="en-US" sz="8000" dirty="0" smtClean="0">
                <a:hlinkClick r:id="rId3"/>
              </a:rPr>
              <a:t>in.linkedin.com/in/praveenraghuvanshi</a:t>
            </a:r>
            <a:endParaRPr lang="en-US" sz="8000" dirty="0" smtClean="0"/>
          </a:p>
          <a:p>
            <a:pPr marL="0" indent="0">
              <a:lnSpc>
                <a:spcPct val="320000"/>
              </a:lnSpc>
              <a:buNone/>
            </a:pPr>
            <a:r>
              <a:rPr lang="en-US" sz="8000" dirty="0" smtClean="0">
                <a:hlinkClick r:id="rId4"/>
              </a:rPr>
              <a:t>https</a:t>
            </a:r>
            <a:r>
              <a:rPr lang="en-US" sz="8000" dirty="0">
                <a:hlinkClick r:id="rId4"/>
              </a:rPr>
              <a:t>://</a:t>
            </a:r>
            <a:r>
              <a:rPr lang="en-US" sz="8000" dirty="0" smtClean="0">
                <a:hlinkClick r:id="rId4"/>
              </a:rPr>
              <a:t>github.com/praveenraghuvanshi</a:t>
            </a:r>
          </a:p>
          <a:p>
            <a:pPr marL="0" indent="0">
              <a:lnSpc>
                <a:spcPct val="320000"/>
              </a:lnSpc>
              <a:buNone/>
            </a:pPr>
            <a:r>
              <a:rPr lang="en-US" sz="8000" dirty="0" smtClean="0">
                <a:hlinkClick r:id="rId4"/>
              </a:rPr>
              <a:t>@</a:t>
            </a:r>
            <a:r>
              <a:rPr lang="en-US" sz="8000" dirty="0" err="1" smtClean="0">
                <a:hlinkClick r:id="rId4"/>
              </a:rPr>
              <a:t>praveenraghuvan</a:t>
            </a:r>
            <a:endParaRPr lang="en-US" sz="8000" dirty="0" smtClean="0">
              <a:hlinkClick r:id="rId4"/>
            </a:endParaRPr>
          </a:p>
          <a:p>
            <a:pPr marL="0" indent="0">
              <a:lnSpc>
                <a:spcPct val="320000"/>
              </a:lnSpc>
              <a:buNone/>
            </a:pPr>
            <a:endParaRPr lang="en-US" sz="8000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7347" y="1032750"/>
            <a:ext cx="654761" cy="65476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3538" y="3838342"/>
            <a:ext cx="470611" cy="47061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287555" y="4708647"/>
            <a:ext cx="672809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solidFill>
                  <a:schemeClr val="tx1">
                    <a:lumMod val="75000"/>
                    <a:lumOff val="25000"/>
                  </a:schemeClr>
                </a:solidFill>
                <a:hlinkClick r:id="rId7"/>
              </a:rPr>
              <a:t>https://t.me/joinchat/IifUJQ_PuYT757Turx-nLg </a:t>
            </a:r>
            <a:endParaRPr lang="en-US" sz="2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032" name="Picture 8" descr="circle messenger round icon telegram icon #2180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0026" y="4708647"/>
            <a:ext cx="494123" cy="494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23538" y="2438036"/>
            <a:ext cx="523875" cy="533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23538" y="2438036"/>
            <a:ext cx="523875" cy="5334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955283" y="21762"/>
            <a:ext cx="3204085" cy="692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058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91101" y="977784"/>
            <a:ext cx="3200400" cy="579814"/>
          </a:xfrm>
        </p:spPr>
        <p:txBody>
          <a:bodyPr/>
          <a:lstStyle/>
          <a:p>
            <a:r>
              <a:rPr lang="en-US" b="1" dirty="0" smtClean="0">
                <a:solidFill>
                  <a:schemeClr val="tx1"/>
                </a:solidFill>
              </a:rPr>
              <a:t>Introduction</a:t>
            </a:r>
            <a:endParaRPr lang="en-US" b="1" dirty="0">
              <a:solidFill>
                <a:schemeClr val="tx1"/>
              </a:solidFill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12" t="12206" r="28561" b="2450"/>
          <a:stretch/>
        </p:blipFill>
        <p:spPr>
          <a:xfrm>
            <a:off x="124690" y="1267691"/>
            <a:ext cx="3669133" cy="4260272"/>
          </a:xfr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955283" y="6459785"/>
            <a:ext cx="3135117" cy="365125"/>
          </a:xfrm>
        </p:spPr>
        <p:txBody>
          <a:bodyPr/>
          <a:lstStyle/>
          <a:p>
            <a:r>
              <a:rPr lang="en-US" sz="2400" dirty="0" smtClean="0"/>
              <a:t>@</a:t>
            </a:r>
            <a:r>
              <a:rPr lang="en-US" sz="2000" dirty="0" err="1" smtClean="0"/>
              <a:t>praveenraghuvan</a:t>
            </a:r>
            <a:endParaRPr lang="en-US" sz="2000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91101" y="1661198"/>
            <a:ext cx="7416172" cy="4527166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600" dirty="0" smtClean="0"/>
              <a:t>  Cloud Architect @ </a:t>
            </a:r>
          </a:p>
          <a:p>
            <a:pPr lvl="1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600" dirty="0" smtClean="0"/>
              <a:t>  Domain: Professional Audio, Video &amp; Control</a:t>
            </a:r>
          </a:p>
          <a:p>
            <a:pPr lvl="1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600" dirty="0" smtClean="0"/>
              <a:t>  Area of Expertise: Cloud, Distributed computing</a:t>
            </a:r>
          </a:p>
          <a:p>
            <a:pPr lvl="1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600" dirty="0" smtClean="0"/>
              <a:t>  Area of Interest: AI/ML, Cloud and </a:t>
            </a:r>
            <a:r>
              <a:rPr lang="en-US" sz="2600" dirty="0" err="1" smtClean="0"/>
              <a:t>IoT</a:t>
            </a:r>
            <a:endParaRPr lang="en-US" sz="2600" dirty="0" smtClean="0"/>
          </a:p>
          <a:p>
            <a:pPr lvl="1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600" dirty="0" smtClean="0"/>
              <a:t>  Location: Bangalore, India</a:t>
            </a:r>
          </a:p>
          <a:p>
            <a:pPr lvl="1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600" dirty="0" smtClean="0"/>
              <a:t>  Member: </a:t>
            </a:r>
          </a:p>
        </p:txBody>
      </p:sp>
      <p:pic>
        <p:nvPicPr>
          <p:cNvPr id="1026" name="Picture 2" descr=".NET Foundati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1129" y="4947401"/>
            <a:ext cx="982344" cy="982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>
            <a:extLst>
              <a:ext uri="{FF2B5EF4-FFF2-40B4-BE49-F238E27FC236}">
                <a16:creationId xmlns:a16="http://schemas.microsoft.com/office/drawing/2014/main" id="{D44CD3A1-492E-4BC1-B476-33288D6253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79855" y="1112724"/>
            <a:ext cx="2567387" cy="1775511"/>
          </a:xfrm>
          <a:prstGeom prst="rect">
            <a:avLst/>
          </a:prstGeom>
          <a:noFill/>
          <a:ln cap="flat">
            <a:noFill/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55283" y="21762"/>
            <a:ext cx="3204085" cy="692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988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buFont typeface="Arial" panose="020B0604020202020204" pitchFamily="34" charset="0"/>
              <a:buChar char="•"/>
            </a:pPr>
            <a:r>
              <a:rPr lang="en-US" sz="3600" dirty="0" smtClean="0"/>
              <a:t>  Deep Neural Network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3600" dirty="0" smtClean="0"/>
              <a:t>  </a:t>
            </a:r>
            <a:r>
              <a:rPr lang="en-US" sz="3600" dirty="0" err="1" smtClean="0"/>
              <a:t>Serverless</a:t>
            </a:r>
            <a:endParaRPr lang="en-US" sz="3600" dirty="0" smtClean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3600" dirty="0" smtClean="0"/>
              <a:t>  Azure Functions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3600" dirty="0" smtClean="0"/>
              <a:t>  </a:t>
            </a:r>
            <a:r>
              <a:rPr lang="en-US" sz="3600" dirty="0" err="1" smtClean="0"/>
              <a:t>ML.Net</a:t>
            </a:r>
            <a:endParaRPr lang="en-US" sz="3600" dirty="0" smtClean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3600" dirty="0" smtClean="0"/>
              <a:t>  Demo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2714615" cy="365125"/>
          </a:xfrm>
        </p:spPr>
        <p:txBody>
          <a:bodyPr/>
          <a:lstStyle/>
          <a:p>
            <a:r>
              <a:rPr lang="en-US" sz="2000" dirty="0" smtClean="0"/>
              <a:t>@</a:t>
            </a:r>
            <a:r>
              <a:rPr lang="en-US" sz="2000" dirty="0" err="1" smtClean="0"/>
              <a:t>praveenraghuvan</a:t>
            </a:r>
            <a:endParaRPr lang="en-US" sz="2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5283" y="21762"/>
            <a:ext cx="3204085" cy="692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060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Deep Neural Network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312171" y="5867224"/>
            <a:ext cx="98435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source: </a:t>
            </a:r>
            <a:r>
              <a:rPr lang="en-US" dirty="0">
                <a:hlinkClick r:id="rId3"/>
              </a:rPr>
              <a:t>https://quantdare.com/what-is-the-difference-between-deep-learning-and-machine-learning</a:t>
            </a:r>
            <a:r>
              <a:rPr lang="en-US" dirty="0" smtClean="0">
                <a:hlinkClick r:id="rId3"/>
              </a:rPr>
              <a:t>/</a:t>
            </a:r>
            <a:endParaRPr lang="en-US" dirty="0"/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639546" y="6492875"/>
            <a:ext cx="2714615" cy="365125"/>
          </a:xfrm>
        </p:spPr>
        <p:txBody>
          <a:bodyPr/>
          <a:lstStyle/>
          <a:p>
            <a:r>
              <a:rPr lang="en-US" sz="2000" dirty="0" smtClean="0"/>
              <a:t>@</a:t>
            </a:r>
            <a:r>
              <a:rPr lang="en-US" sz="2000" dirty="0" err="1" smtClean="0"/>
              <a:t>praveenraghuvan</a:t>
            </a:r>
            <a:endParaRPr lang="en-US" sz="20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3245" y="1870364"/>
            <a:ext cx="9277686" cy="3996860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55283" y="21762"/>
            <a:ext cx="3204085" cy="692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935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Deep Neural Network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312171" y="5867224"/>
            <a:ext cx="98435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source: </a:t>
            </a:r>
            <a:r>
              <a:rPr lang="en-US" dirty="0">
                <a:hlinkClick r:id="rId2"/>
              </a:rPr>
              <a:t>https://quantdare.com/what-is-the-difference-between-deep-learning-and-machine-learning</a:t>
            </a:r>
            <a:r>
              <a:rPr lang="en-US" dirty="0" smtClean="0">
                <a:hlinkClick r:id="rId2"/>
              </a:rPr>
              <a:t>/</a:t>
            </a:r>
            <a:endParaRPr lang="en-US" dirty="0"/>
          </a:p>
        </p:txBody>
      </p:sp>
      <p:sp>
        <p:nvSpPr>
          <p:cNvPr id="10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378473" y="6492875"/>
            <a:ext cx="2714615" cy="365125"/>
          </a:xfrm>
        </p:spPr>
        <p:txBody>
          <a:bodyPr/>
          <a:lstStyle/>
          <a:p>
            <a:r>
              <a:rPr lang="en-US" sz="2000" dirty="0" smtClean="0"/>
              <a:t>@</a:t>
            </a:r>
            <a:r>
              <a:rPr lang="en-US" sz="2000" dirty="0" err="1" smtClean="0"/>
              <a:t>praveenraghuvan</a:t>
            </a:r>
            <a:endParaRPr lang="en-US" sz="20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2170" y="1844499"/>
            <a:ext cx="9722975" cy="4022725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55283" y="21762"/>
            <a:ext cx="3204085" cy="692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834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Serverless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2826935" y="5962062"/>
            <a:ext cx="70859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source: </a:t>
            </a:r>
            <a:r>
              <a:rPr lang="en-US" dirty="0">
                <a:hlinkClick r:id="rId2"/>
              </a:rPr>
              <a:t>https://danielhkim.net/2020/02/27/serverless-cloud-computing/</a:t>
            </a:r>
            <a:endParaRPr lang="en-US" dirty="0" smtClean="0"/>
          </a:p>
        </p:txBody>
      </p:sp>
      <p:sp>
        <p:nvSpPr>
          <p:cNvPr id="10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768854" y="6428220"/>
            <a:ext cx="2714615" cy="365125"/>
          </a:xfrm>
        </p:spPr>
        <p:txBody>
          <a:bodyPr/>
          <a:lstStyle/>
          <a:p>
            <a:r>
              <a:rPr lang="en-US" sz="2000" dirty="0" smtClean="0"/>
              <a:t>@</a:t>
            </a:r>
            <a:r>
              <a:rPr lang="en-US" sz="2000" dirty="0" err="1" smtClean="0"/>
              <a:t>praveenraghuvan</a:t>
            </a:r>
            <a:endParaRPr lang="en-US" sz="20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4827" y="1846263"/>
            <a:ext cx="7990609" cy="4022725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55283" y="21762"/>
            <a:ext cx="3204085" cy="692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851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Azure Functions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2712" y="1802585"/>
            <a:ext cx="9037578" cy="4476459"/>
          </a:xfrm>
        </p:spPr>
      </p:pic>
      <p:sp>
        <p:nvSpPr>
          <p:cNvPr id="10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764193" y="6422839"/>
            <a:ext cx="2714615" cy="365125"/>
          </a:xfrm>
        </p:spPr>
        <p:txBody>
          <a:bodyPr/>
          <a:lstStyle/>
          <a:p>
            <a:r>
              <a:rPr lang="en-US" sz="2000" dirty="0" smtClean="0"/>
              <a:t>@</a:t>
            </a:r>
            <a:r>
              <a:rPr lang="en-US" sz="2000" dirty="0" err="1" smtClean="0"/>
              <a:t>praveenraghuvan</a:t>
            </a:r>
            <a:endParaRPr lang="en-US" sz="20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5283" y="21762"/>
            <a:ext cx="3204085" cy="692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374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Azure Functions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6961" y="1809317"/>
            <a:ext cx="6439354" cy="4480647"/>
          </a:xfrm>
        </p:spPr>
      </p:pic>
      <p:sp>
        <p:nvSpPr>
          <p:cNvPr id="8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769172" y="6492875"/>
            <a:ext cx="2714615" cy="365125"/>
          </a:xfrm>
        </p:spPr>
        <p:txBody>
          <a:bodyPr/>
          <a:lstStyle/>
          <a:p>
            <a:r>
              <a:rPr lang="en-US" sz="2000" dirty="0" smtClean="0"/>
              <a:t>@</a:t>
            </a:r>
            <a:r>
              <a:rPr lang="en-US" sz="2000" dirty="0" err="1" smtClean="0"/>
              <a:t>praveenraghuvan</a:t>
            </a:r>
            <a:endParaRPr lang="en-US" sz="20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5283" y="21762"/>
            <a:ext cx="3204085" cy="692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000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ML.Net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000" y="1857326"/>
            <a:ext cx="8195638" cy="4416097"/>
          </a:xfrm>
        </p:spPr>
      </p:pic>
      <p:sp>
        <p:nvSpPr>
          <p:cNvPr id="8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769172" y="6393389"/>
            <a:ext cx="2714615" cy="365125"/>
          </a:xfrm>
        </p:spPr>
        <p:txBody>
          <a:bodyPr/>
          <a:lstStyle/>
          <a:p>
            <a:r>
              <a:rPr lang="en-US" sz="2000" dirty="0" smtClean="0"/>
              <a:t>@</a:t>
            </a:r>
            <a:r>
              <a:rPr lang="en-US" sz="2000" dirty="0" err="1" smtClean="0"/>
              <a:t>praveenraghuvan</a:t>
            </a:r>
            <a:endParaRPr lang="en-US" sz="20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5283" y="21762"/>
            <a:ext cx="3204085" cy="692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107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6032</TotalTime>
  <Words>265</Words>
  <Application>Microsoft Office PowerPoint</Application>
  <PresentationFormat>Widescreen</PresentationFormat>
  <Paragraphs>75</Paragraphs>
  <Slides>17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Retrospect</vt:lpstr>
      <vt:lpstr>Serverless Deep Neural Network with Azure Functions and ML.Net</vt:lpstr>
      <vt:lpstr>Introduction</vt:lpstr>
      <vt:lpstr>Agenda</vt:lpstr>
      <vt:lpstr>Deep Neural Network</vt:lpstr>
      <vt:lpstr>Deep Neural Network</vt:lpstr>
      <vt:lpstr>Serverless</vt:lpstr>
      <vt:lpstr>Azure Functions</vt:lpstr>
      <vt:lpstr>Azure Functions</vt:lpstr>
      <vt:lpstr>ML.Net</vt:lpstr>
      <vt:lpstr>Image Classification</vt:lpstr>
      <vt:lpstr>Transfer Learning – MobileNet V2</vt:lpstr>
      <vt:lpstr>Cloud Architecture</vt:lpstr>
      <vt:lpstr>PowerPoint Presentation</vt:lpstr>
      <vt:lpstr>Customer Success Stories – ML.Net</vt:lpstr>
      <vt:lpstr>Resources</vt:lpstr>
      <vt:lpstr>References</vt:lpstr>
      <vt:lpstr>Thank you  Q &amp; A</vt:lpstr>
    </vt:vector>
  </TitlesOfParts>
  <Company>Harman International Corp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ML.Net</dc:title>
  <dc:creator>Raghuvanshi, Praveen</dc:creator>
  <cp:lastModifiedBy>Raghuvanshi, Praveen</cp:lastModifiedBy>
  <cp:revision>467</cp:revision>
  <dcterms:created xsi:type="dcterms:W3CDTF">2019-06-28T17:38:08Z</dcterms:created>
  <dcterms:modified xsi:type="dcterms:W3CDTF">2020-09-02T07:46:23Z</dcterms:modified>
</cp:coreProperties>
</file>